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Phased Evacuation with Amperes FI6000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993" y="2392680"/>
            <a:ext cx="10949517" cy="1752600"/>
          </a:xfrm>
        </p:spPr>
        <p:txBody>
          <a:bodyPr/>
          <a:lstStyle/>
          <a:p>
            <a:r>
              <a:rPr lang="en-US"/>
              <a:t>Fire alarm interface panel</a:t>
            </a:r>
            <a:endParaRPr lang="en-US"/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4070" y="3646805"/>
            <a:ext cx="8243570" cy="99758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GB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Black" panose="020B0A04030504040204" charset="0"/>
                <a:ea typeface="Kozuka Gothic Pro H" panose="020B0800000000000000" charset="-128"/>
                <a:cs typeface="Verdana Pro Black" panose="020B0A04030504040204" charset="0"/>
              </a:rPr>
              <a:t>VORAUS Series - A PREMIUM LEVEL</a:t>
            </a:r>
            <a:br>
              <a:rPr lang="en-GB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Black" panose="020B0A04030504040204" charset="0"/>
                <a:ea typeface="Kozuka Gothic Pro H" panose="020B0800000000000000" charset="-128"/>
                <a:cs typeface="Verdana Pro Black" panose="020B0A04030504040204" charset="0"/>
              </a:rPr>
            </a:br>
            <a:r>
              <a:rPr lang="en-GB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Black" panose="020B0A04030504040204" charset="0"/>
                <a:ea typeface="Kozuka Gothic Pro H" panose="020B0800000000000000" charset="-128"/>
                <a:cs typeface="Verdana Pro Black" panose="020B0A04030504040204" charset="0"/>
              </a:rPr>
              <a:t> </a:t>
            </a:r>
            <a:br>
              <a:rPr lang="en-GB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Black" panose="020B0A04030504040204" charset="0"/>
                <a:ea typeface="Kozuka Gothic Pro H" panose="020B0800000000000000" charset="-128"/>
                <a:cs typeface="Verdana Pro Black" panose="020B0A04030504040204" charset="0"/>
              </a:rPr>
            </a:br>
            <a:r>
              <a:rPr lang="en-GB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 Black" panose="020B0A04030504040204" charset="0"/>
                <a:ea typeface="Kozuka Gothic Pro H" panose="020B0800000000000000" charset="-128"/>
                <a:cs typeface="Verdana Pro Black" panose="020B0A04030504040204" charset="0"/>
              </a:rPr>
              <a:t>from</a:t>
            </a:r>
            <a:endParaRPr lang="en-GB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 Pro Black" panose="020B0A04030504040204" charset="0"/>
              <a:ea typeface="Kozuka Gothic Pro H" panose="020B0800000000000000" charset="-128"/>
              <a:cs typeface="Verdana Pro Black" panose="020B0A04030504040204" charset="0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1495" y="4644390"/>
            <a:ext cx="1188720" cy="1005840"/>
          </a:xfrm>
          <a:prstGeom prst="rect">
            <a:avLst/>
          </a:prstGeom>
        </p:spPr>
      </p:pic>
      <p:pic>
        <p:nvPicPr>
          <p:cNvPr id="25" name="Picture 2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05" y="724535"/>
            <a:ext cx="9055100" cy="272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105" y="542925"/>
            <a:ext cx="8195945" cy="54991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What is Phased Evacuation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sp>
        <p:nvSpPr>
          <p:cNvPr id="6" name="Subtitle 5"/>
          <p:cNvSpPr/>
          <p:nvPr>
            <p:ph type="subTitle" idx="1"/>
          </p:nvPr>
        </p:nvSpPr>
        <p:spPr>
          <a:xfrm>
            <a:off x="828040" y="1306195"/>
            <a:ext cx="4330700" cy="1655445"/>
          </a:xfrm>
        </p:spPr>
        <p:txBody>
          <a:bodyPr/>
          <a:p>
            <a:pPr algn="just"/>
            <a:r>
              <a:rPr lang="en-US"/>
              <a:t>systematic removal of people from an area, floor or building during an emergency such as a fire. ... the evacuation of a building, it is possible to ensure that those in the most danger are able to escape first.</a:t>
            </a:r>
            <a:endParaRPr lang="en-US"/>
          </a:p>
        </p:txBody>
      </p:sp>
      <p:pic>
        <p:nvPicPr>
          <p:cNvPr id="7" name="Picture 6" descr="Typical-Phased-Evacuation-of-a-buildin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20" y="1306195"/>
            <a:ext cx="662241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65" y="361950"/>
            <a:ext cx="8087995" cy="68834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Fire Alarm Interface for Phased Evacuation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pic>
        <p:nvPicPr>
          <p:cNvPr id="7" name="Picture 6" descr="FI6000 Front 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15" y="2492375"/>
            <a:ext cx="8890000" cy="13208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349625" y="1283970"/>
            <a:ext cx="2124075" cy="618490"/>
          </a:xfrm>
          <a:prstGeom prst="wedgeRectCallout">
            <a:avLst>
              <a:gd name="adj1" fmla="val 43363"/>
              <a:gd name="adj2" fmla="val 278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428365" y="1332230"/>
            <a:ext cx="2124075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/>
              <a:t>USB Interface for</a:t>
            </a:r>
            <a:endParaRPr lang="en-US" sz="1400"/>
          </a:p>
          <a:p>
            <a:r>
              <a:rPr lang="en-US" sz="1400"/>
              <a:t>programming</a:t>
            </a:r>
            <a:endParaRPr lang="en-US" sz="1400"/>
          </a:p>
        </p:txBody>
      </p:sp>
      <p:sp>
        <p:nvSpPr>
          <p:cNvPr id="10" name="Rectangular Callout 9"/>
          <p:cNvSpPr/>
          <p:nvPr/>
        </p:nvSpPr>
        <p:spPr>
          <a:xfrm>
            <a:off x="4732655" y="4322445"/>
            <a:ext cx="2341245" cy="1027430"/>
          </a:xfrm>
          <a:prstGeom prst="wedgeRectCallout">
            <a:avLst>
              <a:gd name="adj1" fmla="val 40344"/>
              <a:gd name="adj2" fmla="val -120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813300" y="4359275"/>
            <a:ext cx="2340610" cy="116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/>
              <a:t>Dry contact indicator for activation of external devices such as message recorder, vol control overriding etc</a:t>
            </a:r>
            <a:endParaRPr lang="en-US" sz="1400"/>
          </a:p>
        </p:txBody>
      </p:sp>
      <p:sp>
        <p:nvSpPr>
          <p:cNvPr id="13" name="Rectangular Callout 12"/>
          <p:cNvSpPr/>
          <p:nvPr/>
        </p:nvSpPr>
        <p:spPr>
          <a:xfrm>
            <a:off x="7883525" y="1283970"/>
            <a:ext cx="2222500" cy="849630"/>
          </a:xfrm>
          <a:prstGeom prst="wedgeRectCallout">
            <a:avLst>
              <a:gd name="adj1" fmla="val -18861"/>
              <a:gd name="adj2" fmla="val 17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951470" y="1332230"/>
            <a:ext cx="2261870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/>
              <a:t>24 LEDs for showing activation from external devices such as dry contact from FAS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65" y="361950"/>
            <a:ext cx="8087995" cy="68834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Fire Alarm Interface for Phased Evacuation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pic>
        <p:nvPicPr>
          <p:cNvPr id="3" name="Picture 2" descr="FI6000 Rear 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267710"/>
            <a:ext cx="8890000" cy="9144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445895" y="2021205"/>
            <a:ext cx="1873885" cy="918845"/>
          </a:xfrm>
          <a:prstGeom prst="wedgeRectCallout">
            <a:avLst>
              <a:gd name="adj1" fmla="val 15435"/>
              <a:gd name="adj2" fmla="val 110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511935" y="1924685"/>
            <a:ext cx="2124075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/>
              <a:t>RS485 Communication Port to Control External Devices such as Zone Decoder etc</a:t>
            </a:r>
            <a:endParaRPr lang="en-US" sz="1400"/>
          </a:p>
        </p:txBody>
      </p:sp>
      <p:sp>
        <p:nvSpPr>
          <p:cNvPr id="6" name="Rectangular Callout 5"/>
          <p:cNvSpPr/>
          <p:nvPr/>
        </p:nvSpPr>
        <p:spPr>
          <a:xfrm>
            <a:off x="2598420" y="4530090"/>
            <a:ext cx="2115185" cy="761365"/>
          </a:xfrm>
          <a:prstGeom prst="wedgeRectCallout">
            <a:avLst>
              <a:gd name="adj1" fmla="val -8896"/>
              <a:gd name="adj2" fmla="val -102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657475" y="4554220"/>
            <a:ext cx="2124075" cy="737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/>
              <a:t>4 Dry Contacts to activate non UART controlled devices</a:t>
            </a:r>
            <a:endParaRPr lang="en-US" sz="1400"/>
          </a:p>
        </p:txBody>
      </p:sp>
      <p:sp>
        <p:nvSpPr>
          <p:cNvPr id="10" name="Rectangular Callout 9"/>
          <p:cNvSpPr/>
          <p:nvPr/>
        </p:nvSpPr>
        <p:spPr>
          <a:xfrm>
            <a:off x="6075680" y="2087245"/>
            <a:ext cx="3942080" cy="790575"/>
          </a:xfrm>
          <a:prstGeom prst="wedgeRectCallout">
            <a:avLst>
              <a:gd name="adj1" fmla="val -6282"/>
              <a:gd name="adj2" fmla="val 100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174740" y="2021205"/>
            <a:ext cx="3981450" cy="737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/>
              <a:t>24 ports available for connections to FAS dry contact .. Unit can be cascaded if total zones exceeds 24 channels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65" y="361950"/>
            <a:ext cx="8087995" cy="68834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General Connections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pic>
        <p:nvPicPr>
          <p:cNvPr id="7" name="Picture 6" descr="FI6000 Front 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344420"/>
            <a:ext cx="3110865" cy="46228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85495" y="1694815"/>
            <a:ext cx="2390775" cy="572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56540" y="1326515"/>
            <a:ext cx="339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DRY CONTACTS FROM FAS</a:t>
            </a:r>
            <a:endParaRPr lang="en-US"/>
          </a:p>
        </p:txBody>
      </p:sp>
      <p:pic>
        <p:nvPicPr>
          <p:cNvPr id="6" name="Picture 5" descr="EP1200 Front L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199130"/>
            <a:ext cx="3232150" cy="10572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887220" y="2689225"/>
            <a:ext cx="9525" cy="4051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Picture 14" descr="MR1301 Front 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05" y="3384550"/>
            <a:ext cx="3111500" cy="445770"/>
          </a:xfrm>
          <a:prstGeom prst="rect">
            <a:avLst/>
          </a:prstGeom>
        </p:spPr>
      </p:pic>
      <p:pic>
        <p:nvPicPr>
          <p:cNvPr id="16" name="Picture 15" descr="TD6080 Front 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4665980"/>
            <a:ext cx="3119755" cy="42799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655695" y="3700780"/>
            <a:ext cx="9188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1887220" y="3967480"/>
            <a:ext cx="2667635" cy="1027430"/>
          </a:xfrm>
          <a:prstGeom prst="bentConnector3">
            <a:avLst>
              <a:gd name="adj1" fmla="val 761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Picture 18" descr="QP2000 Front L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945" y="3199130"/>
            <a:ext cx="3232150" cy="75946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032115" y="3611245"/>
            <a:ext cx="6223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7922895" y="4095750"/>
            <a:ext cx="2479675" cy="889000"/>
          </a:xfrm>
          <a:prstGeom prst="bentConnector3">
            <a:avLst>
              <a:gd name="adj1" fmla="val -204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5071745" y="2266950"/>
            <a:ext cx="2470150" cy="82740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>
            <a:off x="4690745" y="1326515"/>
            <a:ext cx="3232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AUDIO SOURCES FROM BGM OR PAGING MIC THRU MIXER</a:t>
            </a:r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909820" y="5251450"/>
            <a:ext cx="31623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225665" y="5251450"/>
            <a:ext cx="31623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94325" y="5656580"/>
            <a:ext cx="1758315" cy="0"/>
          </a:xfrm>
          <a:prstGeom prst="line">
            <a:avLst/>
          </a:prstGeom>
          <a:ln w="444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7"/>
          <p:cNvSpPr txBox="1"/>
          <p:nvPr/>
        </p:nvSpPr>
        <p:spPr>
          <a:xfrm>
            <a:off x="4825365" y="6140450"/>
            <a:ext cx="2816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SPEAKER ZONES</a:t>
            </a:r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9345930" y="4665980"/>
            <a:ext cx="948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100V Line</a:t>
            </a:r>
            <a:endParaRPr lang="en-US" sz="1200"/>
          </a:p>
        </p:txBody>
      </p:sp>
      <p:sp>
        <p:nvSpPr>
          <p:cNvPr id="30" name="Text Box 29"/>
          <p:cNvSpPr txBox="1"/>
          <p:nvPr/>
        </p:nvSpPr>
        <p:spPr>
          <a:xfrm>
            <a:off x="1927225" y="2900045"/>
            <a:ext cx="172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Data to Trigger Message type</a:t>
            </a:r>
            <a:endParaRPr lang="en-US" sz="1200"/>
          </a:p>
        </p:txBody>
      </p:sp>
      <p:sp>
        <p:nvSpPr>
          <p:cNvPr id="31" name="Text Box 30"/>
          <p:cNvSpPr txBox="1"/>
          <p:nvPr/>
        </p:nvSpPr>
        <p:spPr>
          <a:xfrm>
            <a:off x="1927225" y="4573270"/>
            <a:ext cx="2341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Data to trigger specifice zone / zones</a:t>
            </a:r>
            <a:endParaRPr lang="en-US" sz="1200"/>
          </a:p>
        </p:txBody>
      </p:sp>
      <p:sp>
        <p:nvSpPr>
          <p:cNvPr id="32" name="Text Box 31"/>
          <p:cNvSpPr txBox="1"/>
          <p:nvPr/>
        </p:nvSpPr>
        <p:spPr>
          <a:xfrm>
            <a:off x="3656330" y="2966085"/>
            <a:ext cx="948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Audio + Message Bypass</a:t>
            </a:r>
            <a:endParaRPr lang="en-US" sz="1200"/>
          </a:p>
        </p:txBody>
      </p:sp>
      <p:sp>
        <p:nvSpPr>
          <p:cNvPr id="33" name="Text Box 32"/>
          <p:cNvSpPr txBox="1"/>
          <p:nvPr/>
        </p:nvSpPr>
        <p:spPr>
          <a:xfrm>
            <a:off x="8032115" y="3683000"/>
            <a:ext cx="948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Audio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125 -0.12787 L -0.000989583 0.0232407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76 0.00324074 L 0.00375 0.00333333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333 0 L 0.00114583 0.000277778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854 -0.000833333 L 0.0108854 -0.00083333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0833 -0.0832407 L -0.000520833 -0.0142593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77083 -0.0975 L 0.000625 -0.00537037 " pathEditMode="relative" rAng="0" ptsTypes="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333 -0.0971296 L -0.00104167 -0.0107407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25 -0.148611 L -0.0015625 -0.0191667 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  <p:bldP spid="3" grpId="0" animBg="1"/>
      <p:bldP spid="5" grpId="0"/>
      <p:bldP spid="31" grpId="0"/>
      <p:bldP spid="30" grpId="0"/>
      <p:bldP spid="32" grpId="0"/>
      <p:bldP spid="33" grpId="0"/>
      <p:bldP spid="29" grpId="0"/>
      <p:bldP spid="25" grpId="0" animBg="1"/>
      <p:bldP spid="26" grpId="0" bldLvl="0" animBg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" y="281940"/>
            <a:ext cx="8195945" cy="54991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Programming Tasks 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pic>
        <p:nvPicPr>
          <p:cNvPr id="7" name="Picture 6" descr="Typical-Phased-Evacuation-of-a-buildin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831850"/>
            <a:ext cx="1548130" cy="1064260"/>
          </a:xfrm>
          <a:prstGeom prst="rect">
            <a:avLst/>
          </a:prstGeom>
        </p:spPr>
      </p:pic>
      <p:pic>
        <p:nvPicPr>
          <p:cNvPr id="5" name="Picture 4" descr="WhatsApp Image 2019-06-25 at 17.52.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55" y="1016000"/>
            <a:ext cx="10058400" cy="5364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" y="281940"/>
            <a:ext cx="8195945" cy="54991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Programming Channel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pic>
        <p:nvPicPr>
          <p:cNvPr id="7" name="Picture 6" descr="Typical-Phased-Evacuation-of-a-buildin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831850"/>
            <a:ext cx="1548130" cy="1064260"/>
          </a:xfrm>
          <a:prstGeom prst="rect">
            <a:avLst/>
          </a:prstGeom>
        </p:spPr>
      </p:pic>
      <p:pic>
        <p:nvPicPr>
          <p:cNvPr id="3" name="Picture 2" descr="WhatsApp Image 2019-06-25 at 17.52.1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55" y="913130"/>
            <a:ext cx="10058400" cy="5354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" y="281940"/>
            <a:ext cx="8195945" cy="54991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</a:t>
            </a:r>
            <a:r>
              <a:rPr lang="en-GB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What it can offer</a:t>
            </a:r>
            <a:endParaRPr lang="en-GB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pic>
        <p:nvPicPr>
          <p:cNvPr id="5" name="Picture 4" descr="WhatsApp Image 2019-06-25 at 17.52.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35" y="2743200"/>
            <a:ext cx="4697095" cy="25050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5" y="3097530"/>
            <a:ext cx="2173605" cy="14039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55600" y="3261995"/>
            <a:ext cx="2006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600"/>
              <a:t>Tasks / sequence of events whenever a zone is triggered is programmable</a:t>
            </a:r>
            <a:endParaRPr lang="en-GB" altLang="en-US" sz="1600"/>
          </a:p>
        </p:txBody>
      </p:sp>
      <p:sp>
        <p:nvSpPr>
          <p:cNvPr id="10" name="Oval 9"/>
          <p:cNvSpPr/>
          <p:nvPr/>
        </p:nvSpPr>
        <p:spPr>
          <a:xfrm>
            <a:off x="3800475" y="3658870"/>
            <a:ext cx="821690" cy="67945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 flipV="1">
            <a:off x="2452370" y="3993515"/>
            <a:ext cx="1348105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93410" y="3810000"/>
            <a:ext cx="821690" cy="67945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4"/>
          </p:cNvCxnSpPr>
          <p:nvPr/>
        </p:nvCxnSpPr>
        <p:spPr>
          <a:xfrm flipH="1">
            <a:off x="6095365" y="4489450"/>
            <a:ext cx="8890" cy="90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754755" y="5387975"/>
            <a:ext cx="4565650" cy="967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3890645" y="5389880"/>
            <a:ext cx="4253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600"/>
              <a:t>Able to trigger more specific event ie. to trigger which message to play, duration of playback, delay, zone selection, etc</a:t>
            </a:r>
            <a:endParaRPr lang="en-GB" altLang="en-US" sz="1600"/>
          </a:p>
        </p:txBody>
      </p:sp>
      <p:pic>
        <p:nvPicPr>
          <p:cNvPr id="17" name="Picture 16" descr="WhatsApp Image 2019-06-25 at 17.52.12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35" y="1307465"/>
            <a:ext cx="4723130" cy="25146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322185" y="1941195"/>
            <a:ext cx="821690" cy="67945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805305" y="1508125"/>
            <a:ext cx="4565650" cy="967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1941195" y="1522095"/>
            <a:ext cx="4253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600"/>
              <a:t>Define which zone to activate whenever a trigger is received. ie. Zone 1 activated shall enable a broadcast to zone 2,3 and 4</a:t>
            </a:r>
            <a:endParaRPr lang="en-GB" altLang="en-US" sz="16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374765" y="2280920"/>
            <a:ext cx="862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8" grpId="0" animBg="1"/>
      <p:bldP spid="13" grpId="0" animBg="1"/>
      <p:bldP spid="16" grpId="0"/>
      <p:bldP spid="15" grpId="0" animBg="1"/>
      <p:bldP spid="18" grpId="0" animBg="1"/>
      <p:bldP spid="20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" y="281940"/>
            <a:ext cx="8195945" cy="54991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Amperes FI6000 - </a:t>
            </a:r>
            <a:r>
              <a:rPr lang="en-GB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H" panose="020B0800000000000000" charset="-128"/>
                <a:ea typeface="Kozuka Gothic Pro H" panose="020B0800000000000000" charset="-128"/>
              </a:rPr>
              <a:t>Upcoming Upgrade ( Mid 2021 )</a:t>
            </a:r>
            <a:endParaRPr lang="en-GB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H" panose="020B0800000000000000" charset="-128"/>
              <a:ea typeface="Kozuka Gothic Pro H" panose="020B0800000000000000" charset="-128"/>
            </a:endParaRPr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5587365"/>
            <a:ext cx="1188720" cy="100584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2585720" y="1642745"/>
            <a:ext cx="7433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GB" altLang="en-US" sz="1600"/>
              <a:t>Web based User Interface for ease of programming, firmware updates and no application software download is required</a:t>
            </a:r>
            <a:endParaRPr lang="en-GB" altLang="en-US" sz="1600"/>
          </a:p>
        </p:txBody>
      </p:sp>
      <p:sp>
        <p:nvSpPr>
          <p:cNvPr id="3" name="Chevron 2"/>
          <p:cNvSpPr/>
          <p:nvPr/>
        </p:nvSpPr>
        <p:spPr>
          <a:xfrm>
            <a:off x="1323340" y="1576070"/>
            <a:ext cx="1043940" cy="7169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585720" y="2493010"/>
            <a:ext cx="7433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GB" altLang="en-US" sz="1600"/>
              <a:t>Simpler Master and Slave setup for larger configurations, also enable easier Firmware upgrades and setup</a:t>
            </a:r>
            <a:endParaRPr lang="en-GB" altLang="en-US" sz="1600"/>
          </a:p>
        </p:txBody>
      </p:sp>
      <p:sp>
        <p:nvSpPr>
          <p:cNvPr id="7" name="Chevron 6"/>
          <p:cNvSpPr/>
          <p:nvPr/>
        </p:nvSpPr>
        <p:spPr>
          <a:xfrm>
            <a:off x="1323340" y="2426335"/>
            <a:ext cx="1043940" cy="7169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585720" y="3457575"/>
            <a:ext cx="74339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GB" altLang="en-US" sz="1600"/>
              <a:t>Dual mode activation setup : Channel - Zone Config  / Task - Zone Config</a:t>
            </a:r>
            <a:endParaRPr lang="en-GB" altLang="en-US" sz="1600"/>
          </a:p>
        </p:txBody>
      </p:sp>
      <p:sp>
        <p:nvSpPr>
          <p:cNvPr id="22" name="Chevron 21"/>
          <p:cNvSpPr/>
          <p:nvPr/>
        </p:nvSpPr>
        <p:spPr>
          <a:xfrm>
            <a:off x="1323340" y="3258185"/>
            <a:ext cx="1043940" cy="7169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2585720" y="4312920"/>
            <a:ext cx="74339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GB" altLang="en-US" sz="1600"/>
              <a:t>Readily compatible with PMX LAN for monitoring purpose</a:t>
            </a:r>
            <a:endParaRPr lang="en-GB" altLang="en-US" sz="1600"/>
          </a:p>
        </p:txBody>
      </p:sp>
      <p:sp>
        <p:nvSpPr>
          <p:cNvPr id="24" name="Chevron 23"/>
          <p:cNvSpPr/>
          <p:nvPr/>
        </p:nvSpPr>
        <p:spPr>
          <a:xfrm>
            <a:off x="1323340" y="4113530"/>
            <a:ext cx="1043940" cy="7169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5" name="Picture 2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190" y="5509260"/>
            <a:ext cx="38671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7" grpId="0" animBg="1"/>
      <p:bldP spid="6" grpId="0"/>
      <p:bldP spid="22" grpId="0" animBg="1"/>
      <p:bldP spid="11" grpId="0"/>
      <p:bldP spid="24" grpId="0" animBg="1"/>
      <p:bldP spid="23" grpId="0"/>
    </p:bldLst>
  </p:timing>
</p:sld>
</file>

<file path=ppt/theme/theme1.xml><?xml version="1.0" encoding="utf-8"?>
<a:theme xmlns:a="http://schemas.openxmlformats.org/drawingml/2006/main" name="1_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WPS Presentation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7" baseType="lpstr">
      <vt:lpstr>Arial</vt:lpstr>
      <vt:lpstr>SimSun</vt:lpstr>
      <vt:lpstr>Wingdings</vt:lpstr>
      <vt:lpstr>Kozuka Gothic Pro H</vt:lpstr>
      <vt:lpstr>Yu Gothic UI Semibold</vt:lpstr>
      <vt:lpstr>Microsoft YaHei</vt:lpstr>
      <vt:lpstr>Arial Unicode MS</vt:lpstr>
      <vt:lpstr>Calibri</vt:lpstr>
      <vt:lpstr>MS UI Gothic</vt:lpstr>
      <vt:lpstr>MS Gothic</vt:lpstr>
      <vt:lpstr>Symusic</vt:lpstr>
      <vt:lpstr>Symeteo</vt:lpstr>
      <vt:lpstr>Tahoma</vt:lpstr>
      <vt:lpstr>Technic</vt:lpstr>
      <vt:lpstr>TechnicBold</vt:lpstr>
      <vt:lpstr>Times New Roman</vt:lpstr>
      <vt:lpstr>Trebuchet MS</vt:lpstr>
      <vt:lpstr>Verdana</vt:lpstr>
      <vt:lpstr>Vineta BT</vt:lpstr>
      <vt:lpstr>Verdana Pro Semibold</vt:lpstr>
      <vt:lpstr>Verdana Pro Cond Black</vt:lpstr>
      <vt:lpstr>Verdana Pro Cond Light</vt:lpstr>
      <vt:lpstr>Verdana Pro Cond Semibold</vt:lpstr>
      <vt:lpstr>Verdana Pro Light</vt:lpstr>
      <vt:lpstr>Verdana Pro Black</vt:lpstr>
      <vt:lpstr>1_Blue Waves</vt:lpstr>
      <vt:lpstr>Default Design</vt:lpstr>
      <vt:lpstr>Phased Evacuation with Amperes FI6000</vt:lpstr>
      <vt:lpstr>What is Phased Evacuation</vt:lpstr>
      <vt:lpstr>Amperes FI6000 - Fire Alarm Interface for Phased Evacuation</vt:lpstr>
      <vt:lpstr>Amperes FI6000 - Fire Alarm Interface for Phased Evacuation</vt:lpstr>
      <vt:lpstr>Amperes FI6000 - General Connections</vt:lpstr>
      <vt:lpstr>Amperes FI6000 - Programming Tasks </vt:lpstr>
      <vt:lpstr>Amperes FI6000 - Programming Channel</vt:lpstr>
      <vt:lpstr>Amperes FI6000 - Programming Channel</vt:lpstr>
      <vt:lpstr>Amperes FI6000 - What it can offer</vt:lpstr>
      <vt:lpstr>Amperes FI6000 - Upcoming Upgrade ( Mid 2021 )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Phased Evacuation with Amperes FI6000</dc:title>
  <dc:creator>Acer</dc:creator>
  <cp:lastModifiedBy>skng</cp:lastModifiedBy>
  <cp:revision>7</cp:revision>
  <dcterms:created xsi:type="dcterms:W3CDTF">2019-06-23T07:54:00Z</dcterms:created>
  <dcterms:modified xsi:type="dcterms:W3CDTF">2021-02-08T09:04:51Z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